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3" r:id="rId10"/>
    <p:sldId id="266" r:id="rId11"/>
    <p:sldId id="267" r:id="rId12"/>
    <p:sldId id="261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urne Gaston Estanga" initials="EG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Clique para editar o estilo do subtítulo do Modelo Global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1BC-30B0-4719-94EF-181F1CB65298}" type="datetimeFigureOut">
              <a:rPr lang="pt-PT" smtClean="0"/>
              <a:t>31/07/2019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0C85-5BB3-4E67-A272-D134A1C55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239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1BC-30B0-4719-94EF-181F1CB65298}" type="datetimeFigureOut">
              <a:rPr lang="pt-PT" smtClean="0"/>
              <a:t>31/07/2019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0C85-5BB3-4E67-A272-D134A1C55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043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1BC-30B0-4719-94EF-181F1CB65298}" type="datetimeFigureOut">
              <a:rPr lang="pt-PT" smtClean="0"/>
              <a:t>31/07/2019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0C85-5BB3-4E67-A272-D134A1C55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18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1BC-30B0-4719-94EF-181F1CB65298}" type="datetimeFigureOut">
              <a:rPr lang="pt-PT" smtClean="0"/>
              <a:t>31/07/2019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0C85-5BB3-4E67-A272-D134A1C55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696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1BC-30B0-4719-94EF-181F1CB65298}" type="datetimeFigureOut">
              <a:rPr lang="pt-PT" smtClean="0"/>
              <a:t>31/07/2019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0C85-5BB3-4E67-A272-D134A1C55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150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1BC-30B0-4719-94EF-181F1CB65298}" type="datetimeFigureOut">
              <a:rPr lang="pt-PT" smtClean="0"/>
              <a:t>31/07/2019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0C85-5BB3-4E67-A272-D134A1C55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567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1BC-30B0-4719-94EF-181F1CB65298}" type="datetimeFigureOut">
              <a:rPr lang="pt-PT" smtClean="0"/>
              <a:t>31/07/2019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0C85-5BB3-4E67-A272-D134A1C55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438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1BC-30B0-4719-94EF-181F1CB65298}" type="datetimeFigureOut">
              <a:rPr lang="pt-PT" smtClean="0"/>
              <a:t>31/07/2019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0C85-5BB3-4E67-A272-D134A1C55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4530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1BC-30B0-4719-94EF-181F1CB65298}" type="datetimeFigureOut">
              <a:rPr lang="pt-PT" smtClean="0"/>
              <a:t>31/07/2019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0C85-5BB3-4E67-A272-D134A1C55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924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1BC-30B0-4719-94EF-181F1CB65298}" type="datetimeFigureOut">
              <a:rPr lang="pt-PT" smtClean="0"/>
              <a:t>31/07/2019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0C85-5BB3-4E67-A272-D134A1C55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9109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7A1BC-30B0-4719-94EF-181F1CB65298}" type="datetimeFigureOut">
              <a:rPr lang="pt-PT" smtClean="0"/>
              <a:t>31/07/2019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B0C85-5BB3-4E67-A272-D134A1C55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5748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7A1BC-30B0-4719-94EF-181F1CB65298}" type="datetimeFigureOut">
              <a:rPr lang="pt-PT" smtClean="0"/>
              <a:t>31/07/2019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B0C85-5BB3-4E67-A272-D134A1C55B1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6420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x-none" sz="4800" b="1" dirty="0"/>
              <a:t>Debating the science communication of climate change and GMO</a:t>
            </a:r>
            <a:endParaRPr lang="pt-PT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x-none" sz="2000" dirty="0"/>
              <a:t>Ana </a:t>
            </a:r>
            <a:r>
              <a:rPr lang="x-none" sz="2000" dirty="0" smtClean="0"/>
              <a:t>Delicado, </a:t>
            </a:r>
            <a:r>
              <a:rPr lang="x-none" sz="2000" dirty="0"/>
              <a:t>Roberto </a:t>
            </a:r>
            <a:r>
              <a:rPr lang="x-none" sz="2000" dirty="0" smtClean="0"/>
              <a:t>Falanga, </a:t>
            </a:r>
            <a:r>
              <a:rPr lang="x-none" sz="2000" dirty="0"/>
              <a:t>Jussara </a:t>
            </a:r>
            <a:r>
              <a:rPr lang="x-none" sz="2000" dirty="0" smtClean="0"/>
              <a:t>Rowland, </a:t>
            </a:r>
            <a:r>
              <a:rPr lang="x-none" sz="2000" dirty="0"/>
              <a:t>Isabel </a:t>
            </a:r>
            <a:r>
              <a:rPr lang="x-none" sz="2000" dirty="0" smtClean="0"/>
              <a:t>Mendoza-Poudereux, </a:t>
            </a:r>
            <a:r>
              <a:rPr lang="x-none" sz="2000" dirty="0"/>
              <a:t>Carolina </a:t>
            </a:r>
            <a:r>
              <a:rPr lang="x-none" sz="2000" dirty="0" smtClean="0"/>
              <a:t>Moreno, </a:t>
            </a:r>
            <a:r>
              <a:rPr lang="x-none" sz="2000" dirty="0"/>
              <a:t>Empar </a:t>
            </a:r>
            <a:r>
              <a:rPr lang="x-none" sz="2000" dirty="0" smtClean="0"/>
              <a:t>Vengut-Climent, </a:t>
            </a:r>
            <a:r>
              <a:rPr lang="x-none" sz="2000" dirty="0"/>
              <a:t>Belén </a:t>
            </a:r>
            <a:r>
              <a:rPr lang="x-none" sz="2000" dirty="0" smtClean="0"/>
              <a:t>Mañoguil, Giuseppe Pellegrini, </a:t>
            </a:r>
            <a:r>
              <a:rPr lang="x-none" sz="2000" dirty="0"/>
              <a:t>Erik </a:t>
            </a:r>
            <a:r>
              <a:rPr lang="x-none" sz="2000" dirty="0" smtClean="0"/>
              <a:t>Hrnčiarik, </a:t>
            </a:r>
            <a:r>
              <a:rPr lang="x-none" sz="2000" dirty="0"/>
              <a:t>Krzysztof </a:t>
            </a:r>
            <a:r>
              <a:rPr lang="x-none" sz="2000" dirty="0" smtClean="0"/>
              <a:t>Ciapala, </a:t>
            </a:r>
            <a:r>
              <a:rPr lang="x-none" sz="2000" dirty="0"/>
              <a:t>Carolina </a:t>
            </a:r>
            <a:r>
              <a:rPr lang="x-none" sz="2000" dirty="0" smtClean="0"/>
              <a:t>Llorente, </a:t>
            </a:r>
            <a:r>
              <a:rPr lang="x-none" sz="2000" dirty="0"/>
              <a:t>Edurne </a:t>
            </a:r>
            <a:r>
              <a:rPr lang="x-none" sz="2000" dirty="0" smtClean="0"/>
              <a:t>Gaston </a:t>
            </a:r>
            <a:r>
              <a:rPr lang="x-none" sz="2000" dirty="0"/>
              <a:t>&amp; Izabela </a:t>
            </a:r>
            <a:r>
              <a:rPr lang="x-none" sz="2000" dirty="0" smtClean="0"/>
              <a:t>Warwas</a:t>
            </a:r>
            <a:endParaRPr lang="pt-PT" sz="2000" dirty="0"/>
          </a:p>
          <a:p>
            <a:endParaRPr lang="pt-PT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21" y="14595"/>
            <a:ext cx="5800725" cy="1219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53" y="5617947"/>
            <a:ext cx="3396858" cy="110810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clrChange>
              <a:clrFrom>
                <a:srgbClr val="222222"/>
              </a:clrFrom>
              <a:clrTo>
                <a:srgbClr val="22222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1778" y="5617947"/>
            <a:ext cx="66198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Debating GMO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50" y="1448720"/>
            <a:ext cx="11221479" cy="501107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38200" y="6238568"/>
            <a:ext cx="301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Source</a:t>
            </a:r>
            <a:r>
              <a:rPr lang="pt-PT" dirty="0" smtClean="0"/>
              <a:t>: </a:t>
            </a:r>
            <a:r>
              <a:rPr lang="pt-PT" dirty="0" err="1" smtClean="0"/>
              <a:t>Eurobarometer</a:t>
            </a:r>
            <a:r>
              <a:rPr lang="pt-PT" dirty="0" smtClean="0"/>
              <a:t>, 2010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95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Debating GMO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70764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PT" sz="2200" b="1" dirty="0" smtClean="0"/>
              <a:t>Some </a:t>
            </a:r>
            <a:r>
              <a:rPr lang="pt-PT" sz="2200" b="1" dirty="0" err="1" smtClean="0"/>
              <a:t>of</a:t>
            </a:r>
            <a:r>
              <a:rPr lang="pt-PT" sz="2200" b="1" dirty="0" smtClean="0"/>
              <a:t> </a:t>
            </a:r>
            <a:r>
              <a:rPr lang="pt-PT" sz="2200" b="1" dirty="0" err="1" smtClean="0"/>
              <a:t>the</a:t>
            </a:r>
            <a:r>
              <a:rPr lang="pt-PT" sz="2200" b="1" dirty="0" smtClean="0"/>
              <a:t> </a:t>
            </a:r>
            <a:r>
              <a:rPr lang="pt-PT" sz="2200" b="1" dirty="0" err="1" smtClean="0"/>
              <a:t>topics</a:t>
            </a:r>
            <a:r>
              <a:rPr lang="pt-PT" sz="2200" b="1" dirty="0" smtClean="0"/>
              <a:t> for </a:t>
            </a:r>
            <a:r>
              <a:rPr lang="pt-PT" sz="2200" b="1" dirty="0" err="1" smtClean="0"/>
              <a:t>discussion</a:t>
            </a:r>
            <a:endParaRPr lang="pt-PT" sz="2200" b="1" dirty="0" smtClean="0"/>
          </a:p>
          <a:p>
            <a:r>
              <a:rPr lang="en-US" sz="2200" dirty="0" smtClean="0"/>
              <a:t>What </a:t>
            </a:r>
            <a:r>
              <a:rPr lang="en-US" sz="2200" dirty="0"/>
              <a:t>can you tell me about genetically modified organisms? </a:t>
            </a:r>
          </a:p>
          <a:p>
            <a:r>
              <a:rPr lang="en-US" sz="2200" dirty="0" smtClean="0"/>
              <a:t>Which </a:t>
            </a:r>
            <a:r>
              <a:rPr lang="en-US" sz="2200" dirty="0"/>
              <a:t>sources of information do you think are more reliable about genetically modified organisms? And which aren’t? Why? </a:t>
            </a:r>
          </a:p>
          <a:p>
            <a:r>
              <a:rPr lang="en-US" sz="2200" dirty="0" smtClean="0"/>
              <a:t>Have </a:t>
            </a:r>
            <a:r>
              <a:rPr lang="en-US" sz="2200" dirty="0"/>
              <a:t>you ever searched on the Internet information on genetically modified organisms? What webs/sources? </a:t>
            </a:r>
          </a:p>
          <a:p>
            <a:r>
              <a:rPr lang="en-US" sz="2200" dirty="0" smtClean="0"/>
              <a:t>Do </a:t>
            </a:r>
            <a:r>
              <a:rPr lang="en-US" sz="2200" dirty="0"/>
              <a:t>you think that most scientists agree on the issues we are dealing with? </a:t>
            </a:r>
          </a:p>
          <a:p>
            <a:r>
              <a:rPr lang="en-US" sz="2200" dirty="0" smtClean="0"/>
              <a:t>Can </a:t>
            </a:r>
            <a:r>
              <a:rPr lang="en-US" sz="2200" dirty="0"/>
              <a:t>you tell me if you consume any product that includes genetically modified organisms? </a:t>
            </a:r>
          </a:p>
          <a:p>
            <a:r>
              <a:rPr lang="en-US" sz="2200" dirty="0" smtClean="0"/>
              <a:t>Do </a:t>
            </a:r>
            <a:r>
              <a:rPr lang="en-US" sz="2200" dirty="0"/>
              <a:t>you think you have enough information about this issue? </a:t>
            </a:r>
          </a:p>
          <a:p>
            <a:r>
              <a:rPr lang="en-US" sz="2200" dirty="0" smtClean="0"/>
              <a:t>How </a:t>
            </a:r>
            <a:r>
              <a:rPr lang="en-US" sz="2200" dirty="0"/>
              <a:t>this information can be improved? </a:t>
            </a:r>
            <a:endParaRPr lang="pt-PT" sz="2200" dirty="0"/>
          </a:p>
          <a:p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2087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Want to know more about CONCISE?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388" y="1740988"/>
            <a:ext cx="5353664" cy="35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problem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400" dirty="0" smtClean="0"/>
              <a:t>Public perceptions and opinions of scientific issues seldom match scientists’ perceptions and opinions (also among themselves </a:t>
            </a:r>
            <a:r>
              <a:rPr lang="en-GB" sz="2400" smtClean="0"/>
              <a:t>- controversies)</a:t>
            </a:r>
            <a:endParaRPr lang="en-GB" sz="2400" dirty="0" smtClean="0"/>
          </a:p>
          <a:p>
            <a:pPr>
              <a:lnSpc>
                <a:spcPct val="110000"/>
              </a:lnSpc>
            </a:pPr>
            <a:r>
              <a:rPr lang="en-GB" sz="2400" dirty="0" smtClean="0"/>
              <a:t>Citizen practices (consumption, voting, health) are affected by knowledge of scientific issues 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Scientific information reaches the public through many different channels and filters</a:t>
            </a:r>
          </a:p>
          <a:p>
            <a:pPr>
              <a:lnSpc>
                <a:spcPct val="110000"/>
              </a:lnSpc>
            </a:pPr>
            <a:r>
              <a:rPr lang="en-GB" sz="2400" dirty="0" smtClean="0"/>
              <a:t> Fake news, misinformation, distrust of experts have complicated further the relations between science and society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703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err="1" smtClean="0"/>
              <a:t>Title</a:t>
            </a:r>
            <a:r>
              <a:rPr lang="pt-PT" dirty="0" smtClean="0"/>
              <a:t>: </a:t>
            </a:r>
            <a:r>
              <a:rPr lang="en-US" dirty="0"/>
              <a:t>Communication role on perception and </a:t>
            </a:r>
            <a:r>
              <a:rPr lang="en-US" dirty="0" smtClean="0"/>
              <a:t>beliefs of </a:t>
            </a:r>
            <a:r>
              <a:rPr lang="en-US" dirty="0"/>
              <a:t>EU Citizens about </a:t>
            </a:r>
            <a:r>
              <a:rPr lang="en-US" dirty="0" smtClean="0"/>
              <a:t>Science</a:t>
            </a:r>
          </a:p>
          <a:p>
            <a:r>
              <a:rPr lang="en-US" dirty="0" smtClean="0"/>
              <a:t>Funding: European Commission, H2020 – </a:t>
            </a:r>
            <a:r>
              <a:rPr lang="en-US" dirty="0" err="1" smtClean="0"/>
              <a:t>SwafS</a:t>
            </a:r>
            <a:endParaRPr lang="en-US" dirty="0" smtClean="0"/>
          </a:p>
          <a:p>
            <a:r>
              <a:rPr lang="en-US" dirty="0" smtClean="0"/>
              <a:t>Duration: December 2018 – November </a:t>
            </a:r>
            <a:r>
              <a:rPr lang="en-US" dirty="0" smtClean="0"/>
              <a:t>2020</a:t>
            </a:r>
            <a:endParaRPr lang="en-US" dirty="0" smtClean="0"/>
          </a:p>
          <a:p>
            <a:r>
              <a:rPr lang="en-US" dirty="0" smtClean="0"/>
              <a:t>Coordinator: Carolina Moreno, University of Valencia</a:t>
            </a:r>
          </a:p>
          <a:p>
            <a:r>
              <a:rPr lang="en-US" dirty="0" smtClean="0"/>
              <a:t>Consortium: 5 countries, 9 partners</a:t>
            </a:r>
          </a:p>
          <a:p>
            <a:endParaRPr lang="en-US" dirty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644" y="5156253"/>
            <a:ext cx="1409700" cy="8572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CONCISE </a:t>
            </a:r>
            <a:r>
              <a:rPr lang="pt-PT" dirty="0" err="1" smtClean="0"/>
              <a:t>project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46" y="4940402"/>
            <a:ext cx="1695450" cy="10477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623" y="5088039"/>
            <a:ext cx="1381125" cy="75247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008" y="5288064"/>
            <a:ext cx="1628775" cy="5524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3691" y="5259489"/>
            <a:ext cx="1343025" cy="6096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8226" y="5288064"/>
            <a:ext cx="1381125" cy="6858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7077" y="5316639"/>
            <a:ext cx="1866900" cy="62865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6142" y="5288064"/>
            <a:ext cx="1790700" cy="52387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87518" y="5121377"/>
            <a:ext cx="10382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CONCISE </a:t>
            </a:r>
            <a:r>
              <a:rPr lang="pt-PT" dirty="0" err="1"/>
              <a:t>o</a:t>
            </a:r>
            <a:r>
              <a:rPr lang="pt-PT" dirty="0" err="1" smtClean="0"/>
              <a:t>bjectives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515917"/>
            <a:ext cx="10515600" cy="4351338"/>
          </a:xfrm>
        </p:spPr>
        <p:txBody>
          <a:bodyPr>
            <a:noAutofit/>
          </a:bodyPr>
          <a:lstStyle/>
          <a:p>
            <a:pPr marL="0" indent="0">
              <a:lnSpc>
                <a:spcPts val="3000"/>
              </a:lnSpc>
              <a:buNone/>
            </a:pPr>
            <a:r>
              <a:rPr lang="en-GB" sz="2200" dirty="0" smtClean="0"/>
              <a:t>1. To increase our understanding of how beliefs, perceptions and knowledge of science and technology related issues originate among EU citizens;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GB" sz="2200" dirty="0" smtClean="0"/>
              <a:t>2. To review the existing structural obstacles that scientist and other R&amp;I stakeholders, including policy makers, currently face when attempting to communicate science successfully;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GB" sz="2200" dirty="0" smtClean="0"/>
              <a:t>3. To evaluate the existing models for teaching science communication to communicators and scientists in Europe;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GB" sz="2200" dirty="0" smtClean="0"/>
              <a:t>4. To enable active citizen participation in scientific research process, in line with the concept of responsible research and innovation (RRI), by employing a public consultation methodology;</a:t>
            </a:r>
          </a:p>
          <a:p>
            <a:pPr marL="0" indent="0">
              <a:lnSpc>
                <a:spcPts val="3000"/>
              </a:lnSpc>
              <a:buNone/>
            </a:pPr>
            <a:r>
              <a:rPr lang="en-GB" sz="2200" dirty="0" smtClean="0"/>
              <a:t>5. To measure the positive or negative perception of citizens participating in the public consultation on a selection of stories related to science.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9345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CONCISE </a:t>
            </a:r>
            <a:r>
              <a:rPr lang="pt-PT" dirty="0" err="1" smtClean="0"/>
              <a:t>methodology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676477"/>
            <a:ext cx="7701116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200" dirty="0" smtClean="0"/>
              <a:t>Consultations with 100 citizens in each participating country, ensuring a diverse sample</a:t>
            </a:r>
          </a:p>
          <a:p>
            <a:pPr>
              <a:lnSpc>
                <a:spcPct val="100000"/>
              </a:lnSpc>
            </a:pPr>
            <a:r>
              <a:rPr lang="en-GB" sz="2200" dirty="0" smtClean="0"/>
              <a:t>Discussion of 4 topics: climate change, GMO, vaccines and complementary medicine</a:t>
            </a:r>
          </a:p>
          <a:p>
            <a:pPr>
              <a:lnSpc>
                <a:spcPct val="100000"/>
              </a:lnSpc>
            </a:pPr>
            <a:r>
              <a:rPr lang="en-GB" sz="2200" dirty="0" smtClean="0"/>
              <a:t>Issues for debate: how citizens perceive science communication, how individuals make decisions on science-related matters (e.g. vaccination), which information sources they use and find more credible</a:t>
            </a:r>
          </a:p>
          <a:p>
            <a:pPr>
              <a:lnSpc>
                <a:spcPct val="100000"/>
              </a:lnSpc>
            </a:pPr>
            <a:r>
              <a:rPr lang="en-GB" sz="2200" dirty="0" smtClean="0"/>
              <a:t>Table discussions (qualitative data) + semi-quantitative activity (survey) for each topic</a:t>
            </a:r>
          </a:p>
          <a:p>
            <a:pPr>
              <a:lnSpc>
                <a:spcPct val="100000"/>
              </a:lnSpc>
            </a:pPr>
            <a:r>
              <a:rPr lang="en-GB" sz="2200" dirty="0" smtClean="0"/>
              <a:t>Consultation in Portugal: 16</a:t>
            </a:r>
            <a:r>
              <a:rPr lang="en-GB" sz="2200" baseline="30000" dirty="0" smtClean="0"/>
              <a:t>th</a:t>
            </a:r>
            <a:r>
              <a:rPr lang="en-GB" sz="2200" dirty="0" smtClean="0"/>
              <a:t> November 2019, at CCB, </a:t>
            </a:r>
            <a:r>
              <a:rPr lang="en-GB" sz="2200" dirty="0" err="1" smtClean="0"/>
              <a:t>Belém</a:t>
            </a:r>
            <a:endParaRPr lang="en-GB" sz="2200" dirty="0" smtClean="0"/>
          </a:p>
          <a:p>
            <a:pPr>
              <a:lnSpc>
                <a:spcPct val="100000"/>
              </a:lnSpc>
            </a:pPr>
            <a:endParaRPr lang="en-GB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316" y="484214"/>
            <a:ext cx="3397182" cy="254788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490" y="3495367"/>
            <a:ext cx="3402834" cy="255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Debating climate change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361" y="1408441"/>
            <a:ext cx="4033230" cy="2231923"/>
          </a:xfrm>
          <a:prstGeom prst="rect">
            <a:avLst/>
          </a:prstGeom>
        </p:spPr>
      </p:pic>
      <p:pic>
        <p:nvPicPr>
          <p:cNvPr id="2050" name="Picture 2" descr="Image result for arctic melting do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638" y="4116321"/>
            <a:ext cx="4550162" cy="2388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296" y="2595716"/>
            <a:ext cx="4673065" cy="399681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0825" y="412706"/>
            <a:ext cx="3360533" cy="263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Debating climate change</a:t>
            </a:r>
            <a:endParaRPr lang="en-GB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538" y="1321363"/>
            <a:ext cx="6659204" cy="523529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38200" y="6238568"/>
            <a:ext cx="301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Source</a:t>
            </a:r>
            <a:r>
              <a:rPr lang="pt-PT" dirty="0" smtClean="0"/>
              <a:t>: </a:t>
            </a:r>
            <a:r>
              <a:rPr lang="pt-PT" dirty="0" err="1" smtClean="0"/>
              <a:t>Eurobarometer</a:t>
            </a:r>
            <a:r>
              <a:rPr lang="pt-PT" dirty="0" smtClean="0"/>
              <a:t>, 2017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40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Debating climate change</a:t>
            </a:r>
            <a:endParaRPr lang="en-GB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1737137"/>
            <a:ext cx="10515600" cy="43981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PT" sz="2200" b="1" dirty="0" smtClean="0"/>
              <a:t>Some </a:t>
            </a:r>
            <a:r>
              <a:rPr lang="pt-PT" sz="2200" b="1" dirty="0" err="1" smtClean="0"/>
              <a:t>topics</a:t>
            </a:r>
            <a:r>
              <a:rPr lang="pt-PT" sz="2200" b="1" dirty="0" smtClean="0"/>
              <a:t> for </a:t>
            </a:r>
            <a:r>
              <a:rPr lang="pt-PT" sz="2200" b="1" dirty="0" err="1" smtClean="0"/>
              <a:t>discussion</a:t>
            </a:r>
            <a:endParaRPr lang="pt-PT" sz="2200" b="1" dirty="0" smtClean="0"/>
          </a:p>
          <a:p>
            <a:r>
              <a:rPr lang="en-US" sz="2200" dirty="0" smtClean="0"/>
              <a:t>Do you remember any news about climate change? What was it about?</a:t>
            </a:r>
          </a:p>
          <a:p>
            <a:r>
              <a:rPr lang="en-US" sz="2200" dirty="0" smtClean="0"/>
              <a:t>When you see news on the effects of climate change on television, do you think you can do something to stop it?</a:t>
            </a:r>
          </a:p>
          <a:p>
            <a:r>
              <a:rPr lang="en-US" sz="2200" dirty="0" smtClean="0"/>
              <a:t>Do you remember in what situation you have heard/read/seen it?</a:t>
            </a:r>
          </a:p>
          <a:p>
            <a:r>
              <a:rPr lang="en-US" sz="2200" dirty="0" smtClean="0"/>
              <a:t>Is climate change a topic on which you deliberately search for information? Why/why not?</a:t>
            </a:r>
          </a:p>
          <a:p>
            <a:r>
              <a:rPr lang="en-US" sz="2200" dirty="0" smtClean="0"/>
              <a:t>If you receive information about climate change that you consider interesting, what do you do?</a:t>
            </a:r>
          </a:p>
          <a:p>
            <a:r>
              <a:rPr lang="en-US" sz="2200" dirty="0" smtClean="0"/>
              <a:t>Can you think of someone who is a reference for climate change? Why her/him?</a:t>
            </a:r>
          </a:p>
          <a:p>
            <a:r>
              <a:rPr lang="en-US" sz="2200" dirty="0" smtClean="0"/>
              <a:t>What would you change to make information about climate more interesting/complete/reliable?</a:t>
            </a:r>
            <a:endParaRPr lang="pt-PT" sz="2200" dirty="0"/>
          </a:p>
        </p:txBody>
      </p:sp>
    </p:spTree>
    <p:extLst>
      <p:ext uri="{BB962C8B-B14F-4D97-AF65-F5344CB8AC3E}">
        <p14:creationId xmlns:p14="http://schemas.microsoft.com/office/powerpoint/2010/main" val="59404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Debating GMO</a:t>
            </a:r>
            <a:endParaRPr lang="en-GB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30932"/>
          <a:stretch/>
        </p:blipFill>
        <p:spPr>
          <a:xfrm>
            <a:off x="164211" y="1360991"/>
            <a:ext cx="5073862" cy="189840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200" y="3102698"/>
            <a:ext cx="4617627" cy="169843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51" y="3524865"/>
            <a:ext cx="5264263" cy="2139284"/>
          </a:xfrm>
          <a:prstGeom prst="rect">
            <a:avLst/>
          </a:prstGeom>
        </p:spPr>
      </p:pic>
      <p:pic>
        <p:nvPicPr>
          <p:cNvPr id="1026" name="Picture 2" descr="Image result for frankenfoo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51" y="582537"/>
            <a:ext cx="4907526" cy="2216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6389" y="5135740"/>
            <a:ext cx="4610624" cy="149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624</Words>
  <Application>Microsoft Office PowerPoint</Application>
  <PresentationFormat>Ecrã Panorâmico</PresentationFormat>
  <Paragraphs>50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Debating the science communication of climate change and GMO</vt:lpstr>
      <vt:lpstr>The problem</vt:lpstr>
      <vt:lpstr>The CONCISE project</vt:lpstr>
      <vt:lpstr>CONCISE objectives</vt:lpstr>
      <vt:lpstr>CONCISE methodology</vt:lpstr>
      <vt:lpstr>Debating climate change</vt:lpstr>
      <vt:lpstr>Debating climate change</vt:lpstr>
      <vt:lpstr>Debating climate change</vt:lpstr>
      <vt:lpstr>Debating GMO</vt:lpstr>
      <vt:lpstr>Debating GMO</vt:lpstr>
      <vt:lpstr>Debating GMO</vt:lpstr>
      <vt:lpstr>Want to know more about CONCISE?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Debating the science communication of climate change and GMO</dc:title>
  <dc:creator>Ana D</dc:creator>
  <cp:lastModifiedBy>Ana</cp:lastModifiedBy>
  <cp:revision>15</cp:revision>
  <dcterms:created xsi:type="dcterms:W3CDTF">2019-07-26T14:03:15Z</dcterms:created>
  <dcterms:modified xsi:type="dcterms:W3CDTF">2019-07-31T05:08:22Z</dcterms:modified>
</cp:coreProperties>
</file>